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8" r:id="rId3"/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Merriweather Sans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  <p:embeddedFont>
      <p:font typeface="Merriweather Sans Light"/>
      <p:regular r:id="rId68"/>
      <p:bold r:id="rId69"/>
      <p:italic r:id="rId70"/>
      <p:boldItalic r:id="rId71"/>
    </p:embeddedFont>
    <p:embeddedFont>
      <p:font typeface="Questrial"/>
      <p:regular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MerriweatherSans-regular.fntdata"/><Relationship Id="rId47" Type="http://schemas.openxmlformats.org/officeDocument/2006/relationships/slide" Target="slides/slide41.xml"/><Relationship Id="rId49" Type="http://schemas.openxmlformats.org/officeDocument/2006/relationships/font" Target="fonts/MerriweatherSans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Questrial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MerriweatherSansLight-boldItalic.fntdata"/><Relationship Id="rId70" Type="http://schemas.openxmlformats.org/officeDocument/2006/relationships/font" Target="fonts/MerriweatherSansLight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8.xml"/><Relationship Id="rId68" Type="http://schemas.openxmlformats.org/officeDocument/2006/relationships/font" Target="fonts/MerriweatherSansLight-regular.fntdata"/><Relationship Id="rId23" Type="http://schemas.openxmlformats.org/officeDocument/2006/relationships/slide" Target="slides/slide17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Roboto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erriweatherSansLigh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erriweatherSans-boldItalic.fntdata"/><Relationship Id="rId50" Type="http://schemas.openxmlformats.org/officeDocument/2006/relationships/font" Target="fonts/MerriweatherSans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33a6bfa72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a33a6bfa72_0_67:notes"/>
          <p:cNvSpPr/>
          <p:nvPr>
            <p:ph idx="2" type="sldImg"/>
          </p:nvPr>
        </p:nvSpPr>
        <p:spPr>
          <a:xfrm>
            <a:off x="3810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a58f5382f_0_111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a58f5382f_0_111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ca58f5382f_0_111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8f57c19d0_1_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8f57c19d0_1_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d8f57c19d0_1_0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a05f25b9b_0_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a05f25b9b_0_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da05f25b9b_0_2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8f57c19d0_1_144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8f57c19d0_1_144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d8f57c19d0_1_144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8f57c19d0_1_9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8f57c19d0_1_96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d8f57c19d0_1_96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8f57c19d0_0_9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8f57c19d0_0_9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d8f57c19d0_0_9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8f57c19d0_1_104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8f57c19d0_1_104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d8f57c19d0_1_104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8f57c19d0_1_11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8f57c19d0_1_11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d8f57c19d0_1_112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8f57c19d0_1_12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8f57c19d0_1_12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d8f57c19d0_1_120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8f57c19d0_1_12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8f57c19d0_1_12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d8f57c19d0_1_12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a58f5382f_0_1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a58f5382f_0_1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ca58f5382f_0_17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8f57c19d0_1_13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8f57c19d0_1_136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d8f57c19d0_1_136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63f38fe4d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d63f38fe4d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179ea121a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e179ea121a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179ea121a_0_3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179ea121a_0_3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e179ea121a_0_3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8f57c19d0_1_15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8f57c19d0_1_15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d8f57c19d0_1_152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8f57c19d0_1_16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8f57c19d0_1_16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d8f57c19d0_1_16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53c340f55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e53c340f55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8f57c19d0_1_17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8f57c19d0_1_176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d8f57c19d0_1_176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53c340f55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e53c340f55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8f57c19d0_1_184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8f57c19d0_1_184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d8f57c19d0_1_184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179ea121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179ea121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71fa0391c_0_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71fa0391c_0_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https://www.arduino.cc/reference/pt/</a:t>
            </a:r>
            <a:endParaRPr/>
          </a:p>
        </p:txBody>
      </p:sp>
      <p:sp>
        <p:nvSpPr>
          <p:cNvPr id="477" name="Google Shape;477;ge71fa0391c_0_0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63f38fe4d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d63f38fe4d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179ea121a_0_6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179ea121a_0_6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e179ea121a_0_68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8f57c19d0_1_19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8f57c19d0_1_19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d8f57c19d0_1_192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8f57c19d0_1_20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8f57c19d0_1_20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d8f57c19d0_1_200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63f38fe4d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d63f38fe4d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179ea121a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179ea121a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179ea121a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e179ea121a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179ea121a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179ea121a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179ea121a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e179ea121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33a6bfa72_0_15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33a6bfa72_0_15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a33a6bfa72_0_152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63f38fe4d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d63f38fe4d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d56c3ef13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ad56c3ef13_1_0:notes"/>
          <p:cNvSpPr/>
          <p:nvPr>
            <p:ph idx="2" type="sldImg"/>
          </p:nvPr>
        </p:nvSpPr>
        <p:spPr>
          <a:xfrm>
            <a:off x="3810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7916d2b41_0_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7916d2b41_0_6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d7916d2b41_0_6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a58f5382f_0_2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a58f5382f_0_2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ca58f5382f_0_27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7916d2b41_1_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7916d2b41_1_6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d7916d2b41_1_6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a58f5382f_0_8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a58f5382f_0_83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ca58f5382f_0_83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a58f5382f_0_101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a58f5382f_0_101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ca58f5382f_0_101:notes"/>
          <p:cNvSpPr txBox="1"/>
          <p:nvPr>
            <p:ph idx="12" type="sldNum"/>
          </p:nvPr>
        </p:nvSpPr>
        <p:spPr>
          <a:xfrm>
            <a:off x="3885010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01836" y="2645420"/>
            <a:ext cx="8340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401836" y="1038076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 showMasterSp="0">
  <p:cSld name="3 foto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6366956" y="267891"/>
            <a:ext cx="0" cy="4206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" name="Google Shape;53;p11"/>
          <p:cNvCxnSpPr/>
          <p:nvPr/>
        </p:nvCxnSpPr>
        <p:spPr>
          <a:xfrm>
            <a:off x="6366864" y="2354089"/>
            <a:ext cx="2424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4" name="Google Shape;54;p11"/>
          <p:cNvSpPr/>
          <p:nvPr>
            <p:ph idx="2" type="pic"/>
          </p:nvPr>
        </p:nvSpPr>
        <p:spPr>
          <a:xfrm>
            <a:off x="6482953" y="2437805"/>
            <a:ext cx="23040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5" name="Google Shape;55;p11"/>
          <p:cNvSpPr/>
          <p:nvPr>
            <p:ph idx="3" type="pic"/>
          </p:nvPr>
        </p:nvSpPr>
        <p:spPr>
          <a:xfrm>
            <a:off x="6482953" y="267891"/>
            <a:ext cx="23040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Google Shape;56;p11"/>
          <p:cNvSpPr/>
          <p:nvPr>
            <p:ph idx="4" type="pic"/>
          </p:nvPr>
        </p:nvSpPr>
        <p:spPr>
          <a:xfrm>
            <a:off x="366117" y="267891"/>
            <a:ext cx="5884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66117" y="4567535"/>
            <a:ext cx="5884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 showMasterSp="0">
  <p:cSld name="Fot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>
  <p:cSld name="En blanco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5592691" y="441245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1259100" y="354200"/>
            <a:ext cx="66258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showMasterSp="0" type="title">
  <p:cSld name="TITLE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7"/>
          <p:cNvCxnSpPr/>
          <p:nvPr/>
        </p:nvCxnSpPr>
        <p:spPr>
          <a:xfrm>
            <a:off x="401836" y="2504777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3" name="Google Shape;83;p17"/>
          <p:cNvSpPr txBox="1"/>
          <p:nvPr>
            <p:ph type="title"/>
          </p:nvPr>
        </p:nvSpPr>
        <p:spPr>
          <a:xfrm>
            <a:off x="401836" y="696516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01836" y="2645420"/>
            <a:ext cx="8340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47474"/>
              </a:buClr>
              <a:buSzPts val="2800"/>
              <a:buFont typeface="Helvetica Neue Light"/>
              <a:buNone/>
              <a:defRPr sz="2800"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showMasterSp="0">
  <p:cSld name="Foto (horizontal)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20"/>
          <p:cNvCxnSpPr/>
          <p:nvPr/>
        </p:nvCxnSpPr>
        <p:spPr>
          <a:xfrm>
            <a:off x="5304234" y="4205882"/>
            <a:ext cx="0" cy="750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5" name="Google Shape;95;p20"/>
          <p:cNvSpPr/>
          <p:nvPr>
            <p:ph idx="2" type="pic"/>
          </p:nvPr>
        </p:nvSpPr>
        <p:spPr>
          <a:xfrm>
            <a:off x="0" y="-13395"/>
            <a:ext cx="91440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991195" y="4105424"/>
            <a:ext cx="40719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5518547" y="4467076"/>
            <a:ext cx="3482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 showMasterSp="0">
  <p:cSld name="Título (centro)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01836" y="1734592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 showMasterSp="0">
  <p:cSld name="Foto (vertical)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22"/>
          <p:cNvCxnSpPr/>
          <p:nvPr/>
        </p:nvCxnSpPr>
        <p:spPr>
          <a:xfrm>
            <a:off x="401836" y="2565053"/>
            <a:ext cx="37509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4" name="Google Shape;104;p22"/>
          <p:cNvSpPr/>
          <p:nvPr>
            <p:ph idx="2" type="pic"/>
          </p:nvPr>
        </p:nvSpPr>
        <p:spPr>
          <a:xfrm>
            <a:off x="3357563" y="0"/>
            <a:ext cx="10822800" cy="51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401836" y="756791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401836" y="2705695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 showMasterSp="0">
  <p:cSld name="Título, viñetas y foto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24"/>
          <p:cNvCxnSpPr/>
          <p:nvPr/>
        </p:nvCxnSpPr>
        <p:spPr>
          <a:xfrm>
            <a:off x="401836" y="1038076"/>
            <a:ext cx="3567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4" name="Google Shape;114;p24"/>
          <p:cNvSpPr/>
          <p:nvPr>
            <p:ph idx="2" type="pic"/>
          </p:nvPr>
        </p:nvSpPr>
        <p:spPr>
          <a:xfrm>
            <a:off x="4554141" y="-80367"/>
            <a:ext cx="4679100" cy="5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type="title"/>
          </p:nvPr>
        </p:nvSpPr>
        <p:spPr>
          <a:xfrm>
            <a:off x="401836" y="174129"/>
            <a:ext cx="3571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401836" y="1172021"/>
            <a:ext cx="3571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359116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 showMasterSp="0">
  <p:cSld name="Viñetas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625078" y="468809"/>
            <a:ext cx="78849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 showMasterSp="0">
  <p:cSld name="3 fotos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6"/>
          <p:cNvCxnSpPr/>
          <p:nvPr/>
        </p:nvCxnSpPr>
        <p:spPr>
          <a:xfrm>
            <a:off x="6366956" y="267891"/>
            <a:ext cx="0" cy="4206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3" name="Google Shape;123;p26"/>
          <p:cNvCxnSpPr/>
          <p:nvPr/>
        </p:nvCxnSpPr>
        <p:spPr>
          <a:xfrm>
            <a:off x="6366864" y="2354089"/>
            <a:ext cx="2424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4" name="Google Shape;124;p26"/>
          <p:cNvSpPr/>
          <p:nvPr>
            <p:ph idx="2" type="pic"/>
          </p:nvPr>
        </p:nvSpPr>
        <p:spPr>
          <a:xfrm>
            <a:off x="6446258" y="2417759"/>
            <a:ext cx="45750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5" name="Google Shape;125;p26"/>
          <p:cNvSpPr/>
          <p:nvPr>
            <p:ph idx="3" type="pic"/>
          </p:nvPr>
        </p:nvSpPr>
        <p:spPr>
          <a:xfrm>
            <a:off x="6456164" y="-53578"/>
            <a:ext cx="23664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6" name="Google Shape;126;p26"/>
          <p:cNvSpPr/>
          <p:nvPr>
            <p:ph idx="4" type="pic"/>
          </p:nvPr>
        </p:nvSpPr>
        <p:spPr>
          <a:xfrm>
            <a:off x="-562570" y="247799"/>
            <a:ext cx="77688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366117" y="4567535"/>
            <a:ext cx="5884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 showMasterSp="0">
  <p:cSld name="Foto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/>
          <p:nvPr>
            <p:ph idx="2" type="pic"/>
          </p:nvPr>
        </p:nvSpPr>
        <p:spPr>
          <a:xfrm>
            <a:off x="-125016" y="0"/>
            <a:ext cx="9402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>
  <p:cSld name="En blanco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showMasterSp="0" type="title">
  <p:cSld name="TITL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0"/>
          <p:cNvCxnSpPr/>
          <p:nvPr/>
        </p:nvCxnSpPr>
        <p:spPr>
          <a:xfrm>
            <a:off x="401836" y="2504777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1" name="Google Shape;141;p30"/>
          <p:cNvSpPr txBox="1"/>
          <p:nvPr>
            <p:ph type="title"/>
          </p:nvPr>
        </p:nvSpPr>
        <p:spPr>
          <a:xfrm>
            <a:off x="401836" y="696516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401836" y="2645420"/>
            <a:ext cx="8340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 type="tx">
  <p:cSld name="TITLE_AND_BOD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 Light"/>
              <a:buNone/>
              <a:defRPr sz="2600"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 showMasterSp="0">
  <p:cSld name="Cit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892969" y="3355330"/>
            <a:ext cx="735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892969" y="2263676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 Light"/>
              <a:buNone/>
              <a:defRPr sz="2600"/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showMasterSp="0">
  <p:cSld name="Foto (horizontal)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33"/>
          <p:cNvCxnSpPr/>
          <p:nvPr/>
        </p:nvCxnSpPr>
        <p:spPr>
          <a:xfrm>
            <a:off x="5304234" y="4205882"/>
            <a:ext cx="0" cy="7503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3" name="Google Shape;153;p33"/>
          <p:cNvSpPr/>
          <p:nvPr>
            <p:ph idx="2" type="pic"/>
          </p:nvPr>
        </p:nvSpPr>
        <p:spPr>
          <a:xfrm>
            <a:off x="0" y="0"/>
            <a:ext cx="91440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4" name="Google Shape;154;p33"/>
          <p:cNvSpPr txBox="1"/>
          <p:nvPr>
            <p:ph type="title"/>
          </p:nvPr>
        </p:nvSpPr>
        <p:spPr>
          <a:xfrm>
            <a:off x="991195" y="4105424"/>
            <a:ext cx="40719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5518547" y="4467076"/>
            <a:ext cx="3482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6" name="Google Shape;156;p3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 showMasterSp="0">
  <p:cSld name="Título (centro)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title"/>
          </p:nvPr>
        </p:nvSpPr>
        <p:spPr>
          <a:xfrm>
            <a:off x="401836" y="1734592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9" name="Google Shape;159;p3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 showMasterSp="0">
  <p:cSld name="Foto (vertical)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35"/>
          <p:cNvCxnSpPr/>
          <p:nvPr/>
        </p:nvCxnSpPr>
        <p:spPr>
          <a:xfrm>
            <a:off x="401836" y="2565053"/>
            <a:ext cx="37509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2" name="Google Shape;162;p3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3" name="Google Shape;163;p35"/>
          <p:cNvSpPr txBox="1"/>
          <p:nvPr>
            <p:ph type="title"/>
          </p:nvPr>
        </p:nvSpPr>
        <p:spPr>
          <a:xfrm>
            <a:off x="401836" y="756791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64" name="Google Shape;164;p35"/>
          <p:cNvSpPr txBox="1"/>
          <p:nvPr>
            <p:ph idx="1" type="body"/>
          </p:nvPr>
        </p:nvSpPr>
        <p:spPr>
          <a:xfrm>
            <a:off x="401836" y="2705695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65" name="Google Shape;165;p3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 showMasterSp="0">
  <p:cSld name="Título, viñetas y foto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37"/>
          <p:cNvCxnSpPr/>
          <p:nvPr/>
        </p:nvCxnSpPr>
        <p:spPr>
          <a:xfrm>
            <a:off x="401836" y="1038076"/>
            <a:ext cx="3567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2" name="Google Shape;172;p3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3" name="Google Shape;173;p37"/>
          <p:cNvSpPr txBox="1"/>
          <p:nvPr>
            <p:ph type="title"/>
          </p:nvPr>
        </p:nvSpPr>
        <p:spPr>
          <a:xfrm>
            <a:off x="401836" y="174129"/>
            <a:ext cx="3571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74" name="Google Shape;174;p37"/>
          <p:cNvSpPr txBox="1"/>
          <p:nvPr>
            <p:ph idx="1" type="body"/>
          </p:nvPr>
        </p:nvSpPr>
        <p:spPr>
          <a:xfrm>
            <a:off x="401836" y="1172021"/>
            <a:ext cx="3571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11150" lvl="0" marL="457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1150" lvl="1" marL="914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1150" lvl="2" marL="1371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1150" lvl="3" marL="1828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1150" lvl="4" marL="22860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75" name="Google Shape;175;p37"/>
          <p:cNvSpPr txBox="1"/>
          <p:nvPr>
            <p:ph idx="12" type="sldNum"/>
          </p:nvPr>
        </p:nvSpPr>
        <p:spPr>
          <a:xfrm>
            <a:off x="359116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 showMasterSp="0">
  <p:cSld name="Viñeta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>
            <p:ph idx="1" type="body"/>
          </p:nvPr>
        </p:nvSpPr>
        <p:spPr>
          <a:xfrm>
            <a:off x="625078" y="468809"/>
            <a:ext cx="78849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 showMasterSp="0">
  <p:cSld name="3 foto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39"/>
          <p:cNvCxnSpPr/>
          <p:nvPr/>
        </p:nvCxnSpPr>
        <p:spPr>
          <a:xfrm>
            <a:off x="6366956" y="267891"/>
            <a:ext cx="0" cy="42060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1" name="Google Shape;181;p39"/>
          <p:cNvCxnSpPr/>
          <p:nvPr/>
        </p:nvCxnSpPr>
        <p:spPr>
          <a:xfrm>
            <a:off x="6366864" y="2354089"/>
            <a:ext cx="2424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2" name="Google Shape;182;p39"/>
          <p:cNvSpPr/>
          <p:nvPr>
            <p:ph idx="2" type="pic"/>
          </p:nvPr>
        </p:nvSpPr>
        <p:spPr>
          <a:xfrm>
            <a:off x="6482953" y="2437805"/>
            <a:ext cx="23040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3" name="Google Shape;183;p39"/>
          <p:cNvSpPr/>
          <p:nvPr>
            <p:ph idx="3" type="pic"/>
          </p:nvPr>
        </p:nvSpPr>
        <p:spPr>
          <a:xfrm>
            <a:off x="6482953" y="267891"/>
            <a:ext cx="23040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4" name="Google Shape;184;p39"/>
          <p:cNvSpPr/>
          <p:nvPr>
            <p:ph idx="4" type="pic"/>
          </p:nvPr>
        </p:nvSpPr>
        <p:spPr>
          <a:xfrm>
            <a:off x="366117" y="267891"/>
            <a:ext cx="5884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5" name="Google Shape;185;p39"/>
          <p:cNvSpPr txBox="1"/>
          <p:nvPr>
            <p:ph idx="1" type="body"/>
          </p:nvPr>
        </p:nvSpPr>
        <p:spPr>
          <a:xfrm>
            <a:off x="366117" y="4567535"/>
            <a:ext cx="5884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86" name="Google Shape;186;p3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 showMasterSp="0">
  <p:cSld name="Foto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9" name="Google Shape;189;p4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>
  <p:cSld name="En blanc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4" name="Google Shape;194;p42"/>
          <p:cNvSpPr txBox="1"/>
          <p:nvPr>
            <p:ph idx="11" type="ftr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5" name="Google Shape;195;p42"/>
          <p:cNvSpPr txBox="1"/>
          <p:nvPr>
            <p:ph idx="10" type="dt"/>
          </p:nvPr>
        </p:nvSpPr>
        <p:spPr>
          <a:xfrm>
            <a:off x="5592691" y="441245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showMasterSp="0">
  <p:cSld name="Foto (horizontal)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5"/>
          <p:cNvCxnSpPr/>
          <p:nvPr/>
        </p:nvCxnSpPr>
        <p:spPr>
          <a:xfrm>
            <a:off x="5304234" y="4205882"/>
            <a:ext cx="0" cy="7503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5" name="Google Shape;25;p5"/>
          <p:cNvSpPr/>
          <p:nvPr>
            <p:ph idx="2" type="pic"/>
          </p:nvPr>
        </p:nvSpPr>
        <p:spPr>
          <a:xfrm>
            <a:off x="0" y="0"/>
            <a:ext cx="91440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991195" y="4105424"/>
            <a:ext cx="40719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5518547" y="4467076"/>
            <a:ext cx="3482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00" name="Google Shape;200;p4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201" name="Google Shape;2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 showMasterSp="0">
  <p:cSld name="Título (centro)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01836" y="1734592"/>
            <a:ext cx="83403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 showMasterSp="0">
  <p:cSld name="Foto (vertical)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7"/>
          <p:cNvCxnSpPr/>
          <p:nvPr/>
        </p:nvCxnSpPr>
        <p:spPr>
          <a:xfrm>
            <a:off x="401836" y="2565053"/>
            <a:ext cx="37509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4" name="Google Shape;34;p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401836" y="756791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01836" y="2705695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 showMasterSp="0">
  <p:cSld name="Título, viñetas y fot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9"/>
          <p:cNvCxnSpPr/>
          <p:nvPr/>
        </p:nvCxnSpPr>
        <p:spPr>
          <a:xfrm>
            <a:off x="401836" y="1038076"/>
            <a:ext cx="3567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" name="Google Shape;44;p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401836" y="174129"/>
            <a:ext cx="3571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401836" y="1172021"/>
            <a:ext cx="3571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1150" lvl="1" marL="9144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1150" lvl="2" marL="13716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1150" lvl="3" marL="18288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1150" lvl="4" marL="22860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359116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 showMasterSp="0">
  <p:cSld name="Viñeta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625078" y="468809"/>
            <a:ext cx="78849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124900" y="31488"/>
            <a:ext cx="973901" cy="973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7;p1"/>
          <p:cNvCxnSpPr/>
          <p:nvPr/>
        </p:nvCxnSpPr>
        <p:spPr>
          <a:xfrm>
            <a:off x="401836" y="1038076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" name="Google Shape;8;p1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">
            <a:alphaModFix amt="70000"/>
          </a:blip>
          <a:srcRect b="22100" l="9075" r="6264" t="0"/>
          <a:stretch/>
        </p:blipFill>
        <p:spPr>
          <a:xfrm>
            <a:off x="8080001" y="-1200"/>
            <a:ext cx="1064000" cy="10392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6"/>
          <p:cNvCxnSpPr/>
          <p:nvPr/>
        </p:nvCxnSpPr>
        <p:spPr>
          <a:xfrm>
            <a:off x="401836" y="1038076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6" name="Google Shape;76;p16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00"/>
              <a:buFont typeface="Helvetica Neue"/>
              <a:buChar char="•"/>
              <a:defRPr b="0" i="0" sz="25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alería de imágenes" id="79" name="Google Shape;79;p16"/>
          <p:cNvPicPr preferRelativeResize="0"/>
          <p:nvPr/>
        </p:nvPicPr>
        <p:blipFill rotWithShape="1">
          <a:blip r:embed="rId1">
            <a:alphaModFix amt="38000"/>
          </a:blip>
          <a:srcRect b="0" l="0" r="0" t="0"/>
          <a:stretch/>
        </p:blipFill>
        <p:spPr>
          <a:xfrm>
            <a:off x="7542034" y="215129"/>
            <a:ext cx="809842" cy="78326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7197416" y="872451"/>
            <a:ext cx="16482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 Light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9"/>
          <p:cNvCxnSpPr/>
          <p:nvPr/>
        </p:nvCxnSpPr>
        <p:spPr>
          <a:xfrm>
            <a:off x="401836" y="1038076"/>
            <a:ext cx="83448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6" name="Google Shape;136;p29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2.jpg"/><Relationship Id="rId5" Type="http://schemas.openxmlformats.org/officeDocument/2006/relationships/image" Target="../media/image15.jpg"/><Relationship Id="rId6" Type="http://schemas.openxmlformats.org/officeDocument/2006/relationships/image" Target="../media/image39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775" y="3748350"/>
            <a:ext cx="1086200" cy="12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4"/>
          <p:cNvSpPr txBox="1"/>
          <p:nvPr>
            <p:ph idx="4294967295" type="subTitle"/>
          </p:nvPr>
        </p:nvSpPr>
        <p:spPr>
          <a:xfrm>
            <a:off x="51575" y="3998275"/>
            <a:ext cx="4834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COLMEIA</a:t>
            </a:r>
            <a:r>
              <a:rPr b="0" i="0" lang="en-US" sz="27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Grupo de extensão em software e hardware livr</a:t>
            </a:r>
            <a:r>
              <a:rPr lang="en-US" sz="2700"/>
              <a:t>e</a:t>
            </a:r>
            <a:endParaRPr/>
          </a:p>
        </p:txBody>
      </p:sp>
      <p:pic>
        <p:nvPicPr>
          <p:cNvPr descr="Galería de imágenes" id="208" name="Google Shape;208;p44"/>
          <p:cNvPicPr preferRelativeResize="0"/>
          <p:nvPr/>
        </p:nvPicPr>
        <p:blipFill rotWithShape="1">
          <a:blip r:embed="rId4">
            <a:alphaModFix/>
          </a:blip>
          <a:srcRect b="3609" l="2244" r="2253" t="3609"/>
          <a:stretch/>
        </p:blipFill>
        <p:spPr>
          <a:xfrm>
            <a:off x="0" y="-105508"/>
            <a:ext cx="9144000" cy="3747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lería de imágenes" id="209" name="Google Shape;209;p44"/>
          <p:cNvPicPr preferRelativeResize="0"/>
          <p:nvPr/>
        </p:nvPicPr>
        <p:blipFill rotWithShape="1">
          <a:blip r:embed="rId5">
            <a:alphaModFix/>
          </a:blip>
          <a:srcRect b="8455" l="0" r="0" t="2631"/>
          <a:stretch/>
        </p:blipFill>
        <p:spPr>
          <a:xfrm>
            <a:off x="7973975" y="3860855"/>
            <a:ext cx="1196047" cy="108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0725" y="3650125"/>
            <a:ext cx="1333299" cy="14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2963" y="3714800"/>
            <a:ext cx="1154963" cy="10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95" name="Google Shape;295;p5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53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Programação em blocos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25" y="1236575"/>
            <a:ext cx="6410549" cy="36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04" name="Google Shape;304;p5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54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IDE Arduino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100" y="1161525"/>
            <a:ext cx="4629150" cy="37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4"/>
          <p:cNvSpPr txBox="1"/>
          <p:nvPr/>
        </p:nvSpPr>
        <p:spPr>
          <a:xfrm>
            <a:off x="6924250" y="4298575"/>
            <a:ext cx="17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*Pode dar problema com a porta COM*</a:t>
            </a:r>
            <a:endParaRPr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14" name="Google Shape;314;p5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55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Kit de eletrônica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625" y="1314375"/>
            <a:ext cx="5508726" cy="33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23" name="Google Shape;323;p5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6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Componentes utilizados na aula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4012375" y="1376188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Agora, vamos fazer uma listagem dos componentes que serão utilizados durante essa aula.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50313"/>
            <a:ext cx="3707576" cy="255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33" name="Google Shape;333;p5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57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Fontes de alimentação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5" name="Google Shape;3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00" y="263631"/>
            <a:ext cx="3849499" cy="564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224" y="1476525"/>
            <a:ext cx="4536202" cy="32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43" name="Google Shape;343;p5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58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Protoboard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5" name="Google Shape;3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000" y="1416515"/>
            <a:ext cx="3566824" cy="30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82763">
            <a:off x="584413" y="846325"/>
            <a:ext cx="4158776" cy="415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53" name="Google Shape;353;p5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59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Botões e jumpers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5" name="Google Shape;355;p59"/>
          <p:cNvPicPr preferRelativeResize="0"/>
          <p:nvPr/>
        </p:nvPicPr>
        <p:blipFill rotWithShape="1">
          <a:blip r:embed="rId3">
            <a:alphaModFix/>
          </a:blip>
          <a:srcRect b="14675" l="1680" r="-1679" t="13101"/>
          <a:stretch/>
        </p:blipFill>
        <p:spPr>
          <a:xfrm>
            <a:off x="202575" y="1540700"/>
            <a:ext cx="3835300" cy="27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50" y="770714"/>
            <a:ext cx="4302776" cy="43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63" name="Google Shape;363;p6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60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Resistores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5" name="Google Shape;365;p60"/>
          <p:cNvPicPr preferRelativeResize="0"/>
          <p:nvPr/>
        </p:nvPicPr>
        <p:blipFill rotWithShape="1">
          <a:blip r:embed="rId3">
            <a:alphaModFix/>
          </a:blip>
          <a:srcRect b="0" l="16032" r="14864" t="0"/>
          <a:stretch/>
        </p:blipFill>
        <p:spPr>
          <a:xfrm>
            <a:off x="317300" y="1302850"/>
            <a:ext cx="4096901" cy="32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0"/>
          <p:cNvPicPr preferRelativeResize="0"/>
          <p:nvPr/>
        </p:nvPicPr>
        <p:blipFill rotWithShape="1">
          <a:blip r:embed="rId4">
            <a:alphaModFix/>
          </a:blip>
          <a:srcRect b="12745" l="5931" r="55726" t="22390"/>
          <a:stretch/>
        </p:blipFill>
        <p:spPr>
          <a:xfrm>
            <a:off x="4952250" y="1444450"/>
            <a:ext cx="3673825" cy="29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73" name="Google Shape;373;p6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1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Resistores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5" name="Google Shape;375;p61"/>
          <p:cNvPicPr preferRelativeResize="0"/>
          <p:nvPr/>
        </p:nvPicPr>
        <p:blipFill rotWithShape="1">
          <a:blip r:embed="rId3">
            <a:alphaModFix/>
          </a:blip>
          <a:srcRect b="23656" l="0" r="0" t="9574"/>
          <a:stretch/>
        </p:blipFill>
        <p:spPr>
          <a:xfrm>
            <a:off x="150867" y="1154475"/>
            <a:ext cx="5340922" cy="36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255" y="1489988"/>
            <a:ext cx="3617520" cy="29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2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83" name="Google Shape;383;p6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62"/>
          <p:cNvSpPr txBox="1"/>
          <p:nvPr/>
        </p:nvSpPr>
        <p:spPr>
          <a:xfrm>
            <a:off x="593275" y="351275"/>
            <a:ext cx="80328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Potenciômetro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63" y="988875"/>
            <a:ext cx="6886466" cy="387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18" name="Google Shape;218;p45"/>
          <p:cNvSpPr txBox="1"/>
          <p:nvPr/>
        </p:nvSpPr>
        <p:spPr>
          <a:xfrm>
            <a:off x="4012375" y="1422313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000">
                <a:latin typeface="Roboto Light"/>
                <a:ea typeface="Roboto Light"/>
                <a:cs typeface="Roboto Light"/>
                <a:sym typeface="Roboto Light"/>
              </a:rPr>
              <a:t>A UDESC é a Universidade do Estado de Santa Catarina. É uma universidade pública, gratuita e de qualidade, onde todos podem estudar, inclusive vocês no futuro.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3" marL="317500" marR="0" rtl="0" algn="just">
              <a:lnSpc>
                <a:spcPct val="94444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erriweather Sans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" name="Google Shape;219;p4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45"/>
          <p:cNvSpPr txBox="1"/>
          <p:nvPr/>
        </p:nvSpPr>
        <p:spPr>
          <a:xfrm>
            <a:off x="3041400" y="397569"/>
            <a:ext cx="3061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UDESC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" name="Google Shape;2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5" y="1747768"/>
            <a:ext cx="2448132" cy="244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392" name="Google Shape;392;p6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63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LEDs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4" name="Google Shape;3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675" y="1164525"/>
            <a:ext cx="3850400" cy="38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3"/>
          <p:cNvPicPr preferRelativeResize="0"/>
          <p:nvPr/>
        </p:nvPicPr>
        <p:blipFill rotWithShape="1">
          <a:blip r:embed="rId4">
            <a:alphaModFix/>
          </a:blip>
          <a:srcRect b="4770" l="0" r="0" t="0"/>
          <a:stretch/>
        </p:blipFill>
        <p:spPr>
          <a:xfrm>
            <a:off x="528750" y="1520500"/>
            <a:ext cx="3914775" cy="31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01" name="Google Shape;401;p6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64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Alguma dúvida?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08" name="Google Shape;408;p6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65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Agora vamos para a prática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6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16" name="Google Shape;416;p6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p66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Atividade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8" name="Google Shape;418;p66"/>
          <p:cNvSpPr txBox="1"/>
          <p:nvPr/>
        </p:nvSpPr>
        <p:spPr>
          <a:xfrm>
            <a:off x="427350" y="1264713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Para esta primeira atividade introdutória, vamos fazer um circuito elétrico para piscar um LED utilizando um botão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9" name="Google Shape;4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475" y="1264725"/>
            <a:ext cx="3798150" cy="337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7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26" name="Google Shape;426;p6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67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Indo para a programação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8" name="Google Shape;428;p67"/>
          <p:cNvSpPr txBox="1"/>
          <p:nvPr/>
        </p:nvSpPr>
        <p:spPr>
          <a:xfrm>
            <a:off x="4012375" y="1376188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Agora,  vamos fazer a parte lógica do nosso circuito, que é crucial para fazer o projeto.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Dá-se o nome de algoritmo para esta programa. Um algoritmo é um conjunto de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instruções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que visam solucionar algum problema específico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9" name="Google Shape;4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5" y="1690613"/>
            <a:ext cx="3707576" cy="247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8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36" name="Google Shape;436;p6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68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Estrutura geral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8" name="Google Shape;438;p68"/>
          <p:cNvSpPr txBox="1"/>
          <p:nvPr/>
        </p:nvSpPr>
        <p:spPr>
          <a:xfrm>
            <a:off x="-51575" y="1376200"/>
            <a:ext cx="5258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Há duas seções principais na parte de código da IDE: </a:t>
            </a:r>
            <a:r>
              <a:rPr lang="en-US" sz="16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void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setup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() e </a:t>
            </a:r>
            <a:r>
              <a:rPr lang="en-US" sz="16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void </a:t>
            </a:r>
            <a:r>
              <a:rPr lang="en-US" sz="16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loop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().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O </a:t>
            </a:r>
            <a:r>
              <a:rPr lang="en-US" sz="16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void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setup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() é utilizado para inicializar variáveis, definir </a:t>
            </a:r>
            <a:r>
              <a:rPr lang="en-US" sz="16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pinMode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, e outras ações que necessitam ser executadas somente uma vez durante a inicialização.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Já o </a:t>
            </a:r>
            <a:r>
              <a:rPr lang="en-US" sz="16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void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loop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() é utilizado para executar tarefas de maneira repetida enquanto o arduino 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está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 ligado.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39" name="Google Shape;4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850" y="1322813"/>
            <a:ext cx="3632225" cy="3205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9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45" name="Google Shape;445;p6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p69"/>
          <p:cNvSpPr txBox="1"/>
          <p:nvPr/>
        </p:nvSpPr>
        <p:spPr>
          <a:xfrm>
            <a:off x="569850" y="1385700"/>
            <a:ext cx="80043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Dentro do </a:t>
            </a:r>
            <a:r>
              <a:rPr lang="en-US" sz="3400">
                <a:solidFill>
                  <a:srgbClr val="45818E"/>
                </a:solidFill>
                <a:latin typeface="Roboto Light"/>
                <a:ea typeface="Roboto Light"/>
                <a:cs typeface="Roboto Light"/>
                <a:sym typeface="Roboto Light"/>
              </a:rPr>
              <a:t>void</a:t>
            </a:r>
            <a:r>
              <a:rPr lang="en-US" sz="34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34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setup</a:t>
            </a:r>
            <a:r>
              <a:rPr b="1" lang="en-US" sz="34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()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{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					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53" name="Google Shape;453;p7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p70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pinModes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70"/>
          <p:cNvSpPr txBox="1"/>
          <p:nvPr/>
        </p:nvSpPr>
        <p:spPr>
          <a:xfrm>
            <a:off x="4012375" y="1376188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O arduino tem 14 pinos de digitais e 6 pinos analógicos. Esses pinos podem ser utilizados tanto para receber informações quanto para enviar informações.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Ao definir o </a:t>
            </a:r>
            <a:r>
              <a:rPr lang="en-US" sz="16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pinMode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 de um determinado pino, você está definindo se ele funcionará como </a:t>
            </a:r>
            <a:r>
              <a:rPr lang="en-US" sz="16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INPUT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 (entrada) ou </a:t>
            </a:r>
            <a:r>
              <a:rPr lang="en-US" sz="16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OUTPUT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 (saída).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Um exemplo da função para definir um pino como saída: </a:t>
            </a:r>
            <a:r>
              <a:rPr lang="en-US" sz="16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pinMode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(13,</a:t>
            </a:r>
            <a:r>
              <a:rPr lang="en-US" sz="16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OUTPUT</a:t>
            </a:r>
            <a:r>
              <a:rPr lang="en-US" sz="1600">
                <a:latin typeface="Roboto Light"/>
                <a:ea typeface="Roboto Light"/>
                <a:cs typeface="Roboto Light"/>
                <a:sym typeface="Roboto Light"/>
              </a:rPr>
              <a:t>);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76625"/>
            <a:ext cx="3707575" cy="329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1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62" name="Google Shape;462;p7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71"/>
          <p:cNvSpPr txBox="1"/>
          <p:nvPr/>
        </p:nvSpPr>
        <p:spPr>
          <a:xfrm>
            <a:off x="569850" y="1385700"/>
            <a:ext cx="80043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Dentro do </a:t>
            </a:r>
            <a:r>
              <a:rPr lang="en-US" sz="3400">
                <a:solidFill>
                  <a:srgbClr val="45818E"/>
                </a:solidFill>
                <a:latin typeface="Roboto Light"/>
                <a:ea typeface="Roboto Light"/>
                <a:cs typeface="Roboto Light"/>
                <a:sym typeface="Roboto Light"/>
              </a:rPr>
              <a:t>void</a:t>
            </a:r>
            <a:r>
              <a:rPr lang="en-US" sz="34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34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loop</a:t>
            </a:r>
            <a:r>
              <a:rPr b="1" lang="en-US" sz="34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()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{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					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70" name="Google Shape;470;p7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72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digitalRead e digitalWrite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72"/>
          <p:cNvSpPr txBox="1"/>
          <p:nvPr/>
        </p:nvSpPr>
        <p:spPr>
          <a:xfrm>
            <a:off x="-128900" y="1178950"/>
            <a:ext cx="5336100" cy="3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Após definir os modo de leitura dos pinos,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você pode usar para ler um valor ou escrever um valor no pino, sendo eles 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HIGH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ou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 LOW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A função 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digitalRead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(pino) retorna o valor do pino escolhido (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HIGH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ou 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LOW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).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A função 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digitalWrite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(pino,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VALOR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) escreve um valor (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HIGH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ou 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LOW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) no pino escolhido.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73" name="Google Shape;47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250" y="1310138"/>
            <a:ext cx="3632225" cy="323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/>
          <p:nvPr>
            <p:ph idx="4294967295" type="title"/>
          </p:nvPr>
        </p:nvSpPr>
        <p:spPr>
          <a:xfrm>
            <a:off x="313" y="277225"/>
            <a:ext cx="9144000" cy="6705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Objetivos de Desenvolvimento Sustentável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4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75" y="1058225"/>
            <a:ext cx="7632769" cy="3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6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80" name="Google Shape;480;p7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p73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Outras funções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73"/>
          <p:cNvSpPr txBox="1"/>
          <p:nvPr/>
        </p:nvSpPr>
        <p:spPr>
          <a:xfrm>
            <a:off x="3918850" y="994900"/>
            <a:ext cx="52983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O Arduino possui diversas outras funções, algumas delas vão ser mostradas nas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próximas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aulas, outras não serão nem comentadas.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Uma função importante para as aulas é a 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delay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(tempoms);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just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Essa função faz o Arduino parar o processamento dele durante o tempo estipulado, sendo esse tempo medido em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milisegundo, sendo assim :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delay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(1000); </a:t>
            </a:r>
            <a:r>
              <a:rPr lang="en-US" sz="18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// para o arduino por 1s</a:t>
            </a:r>
            <a:endParaRPr sz="1800">
              <a:solidFill>
                <a:srgbClr val="74747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83" name="Google Shape;4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8" y="1468450"/>
            <a:ext cx="4085699" cy="29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89" name="Google Shape;489;p74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" name="Google Shape;490;p74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Agora vamos para a prática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497" name="Google Shape;497;p7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p75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Atividade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75"/>
          <p:cNvSpPr txBox="1"/>
          <p:nvPr/>
        </p:nvSpPr>
        <p:spPr>
          <a:xfrm>
            <a:off x="593275" y="1376188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45720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Existem certos tipo de circuitos elétricos que os efeitos conseguem ser replicados com a utilização de programação, para provar essa teoria crie um pisca LED utilizando a programação do arduino.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973" y="1324725"/>
            <a:ext cx="3141951" cy="34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6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507" name="Google Shape;507;p7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76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Estruturas de controle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76"/>
          <p:cNvSpPr txBox="1"/>
          <p:nvPr/>
        </p:nvSpPr>
        <p:spPr>
          <a:xfrm>
            <a:off x="3673925" y="1376200"/>
            <a:ext cx="5117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700">
                <a:latin typeface="Roboto Light"/>
                <a:ea typeface="Roboto Light"/>
                <a:cs typeface="Roboto Light"/>
                <a:sym typeface="Roboto Light"/>
              </a:rPr>
              <a:t>Vamos ver agora as principais </a:t>
            </a:r>
            <a:r>
              <a:rPr lang="en-US" sz="1700">
                <a:latin typeface="Roboto Light"/>
                <a:ea typeface="Roboto Light"/>
                <a:cs typeface="Roboto Light"/>
                <a:sym typeface="Roboto Light"/>
              </a:rPr>
              <a:t>estruturas</a:t>
            </a:r>
            <a:r>
              <a:rPr lang="en-US" sz="1700">
                <a:latin typeface="Roboto Light"/>
                <a:ea typeface="Roboto Light"/>
                <a:cs typeface="Roboto Light"/>
                <a:sym typeface="Roboto Light"/>
              </a:rPr>
              <a:t> de controle de de fluxo.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700">
                <a:latin typeface="Roboto Light"/>
                <a:ea typeface="Roboto Light"/>
                <a:cs typeface="Roboto Light"/>
                <a:sym typeface="Roboto Light"/>
              </a:rPr>
              <a:t>Uma estrutura de controle de fluxo tem como função desviar os fluxo de execução padrão de um algoritmo.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700">
                <a:latin typeface="Roboto Light"/>
                <a:ea typeface="Roboto Light"/>
                <a:cs typeface="Roboto Light"/>
                <a:sym typeface="Roboto Light"/>
              </a:rPr>
              <a:t>Há dois tipos principais de estruturas de controle: as condicionais e as de repetição.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700">
                <a:latin typeface="Roboto Light"/>
                <a:ea typeface="Roboto Light"/>
                <a:cs typeface="Roboto Light"/>
                <a:sym typeface="Roboto Light"/>
              </a:rPr>
              <a:t>Nesta aula, veremos uma das estruturas condicionais mais fundamentais: o se então senão (If else)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10" name="Google Shape;5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125" y="1206386"/>
            <a:ext cx="1582625" cy="343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517" name="Google Shape;517;p7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8" name="Google Shape;518;p77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 e </a:t>
            </a:r>
            <a:r>
              <a:rPr lang="en-US" sz="34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else</a:t>
            </a:r>
            <a:endParaRPr sz="3400">
              <a:solidFill>
                <a:srgbClr val="B45F0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9" name="Google Shape;519;p77"/>
          <p:cNvSpPr txBox="1"/>
          <p:nvPr/>
        </p:nvSpPr>
        <p:spPr>
          <a:xfrm>
            <a:off x="128900" y="1376200"/>
            <a:ext cx="47043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O 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(se), 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else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(senão) é uma estrutura condicional utilizada para desviar os fluxo do algoritmo a partir da checagem de alguma condição.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Por exemplo: 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se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o botão estiver </a:t>
            </a:r>
            <a:r>
              <a:rPr lang="en-US" sz="1800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</a:rPr>
              <a:t>pressionado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, faça esta operação, </a:t>
            </a:r>
            <a:r>
              <a:rPr lang="en-US" sz="1800">
                <a:solidFill>
                  <a:srgbClr val="B45F06"/>
                </a:solidFill>
                <a:latin typeface="Roboto Light"/>
                <a:ea typeface="Roboto Light"/>
                <a:cs typeface="Roboto Light"/>
                <a:sym typeface="Roboto Light"/>
              </a:rPr>
              <a:t>se não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,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faça tal operação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20" name="Google Shape;5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275" y="1276625"/>
            <a:ext cx="3707575" cy="329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8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526" name="Google Shape;526;p7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7" name="Google Shape;527;p78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Alguém teve algum problema?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/>
          <p:nvPr>
            <p:ph type="title"/>
          </p:nvPr>
        </p:nvSpPr>
        <p:spPr>
          <a:xfrm>
            <a:off x="856050" y="229726"/>
            <a:ext cx="7429500" cy="104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Desafío</a:t>
            </a:r>
            <a:r>
              <a:rPr lang="en-US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1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79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p79"/>
          <p:cNvSpPr txBox="1"/>
          <p:nvPr/>
        </p:nvSpPr>
        <p:spPr>
          <a:xfrm>
            <a:off x="957225" y="1352875"/>
            <a:ext cx="656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Crie uma programação que controle dois Leds. O objetivo é criar uma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programação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de pisca led onde somente um led fica ligado por vez.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35" name="Google Shape;5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500" y="2539525"/>
            <a:ext cx="4456593" cy="24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9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542" name="Google Shape;542;p8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80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Alguém teve algum problema?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1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p81"/>
          <p:cNvSpPr txBox="1"/>
          <p:nvPr>
            <p:ph type="title"/>
          </p:nvPr>
        </p:nvSpPr>
        <p:spPr>
          <a:xfrm>
            <a:off x="856050" y="229726"/>
            <a:ext cx="7429500" cy="104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Desafío</a:t>
            </a:r>
            <a:r>
              <a:rPr lang="en-US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2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50" name="Google Shape;550;p81"/>
          <p:cNvPicPr preferRelativeResize="0"/>
          <p:nvPr/>
        </p:nvPicPr>
        <p:blipFill rotWithShape="1">
          <a:blip r:embed="rId3">
            <a:alphaModFix/>
          </a:blip>
          <a:srcRect b="0" l="0" r="0" t="30516"/>
          <a:stretch/>
        </p:blipFill>
        <p:spPr>
          <a:xfrm>
            <a:off x="2199052" y="2532425"/>
            <a:ext cx="4743500" cy="2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1"/>
          <p:cNvSpPr txBox="1"/>
          <p:nvPr/>
        </p:nvSpPr>
        <p:spPr>
          <a:xfrm>
            <a:off x="1012650" y="1276425"/>
            <a:ext cx="711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Seguindo a proposta do Desafio 1, agora controle o tempo de troca do led utilizando um botão conectado na entrada do arduino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2" name="Google Shape;552;p81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2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558" name="Google Shape;558;p8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9" name="Google Shape;559;p82"/>
          <p:cNvSpPr txBox="1"/>
          <p:nvPr/>
        </p:nvSpPr>
        <p:spPr>
          <a:xfrm>
            <a:off x="569850" y="23523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Alguém teve algum problema?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621750" y="1431550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000">
                <a:latin typeface="Roboto Light"/>
                <a:ea typeface="Roboto Light"/>
                <a:cs typeface="Roboto Light"/>
                <a:sym typeface="Roboto Light"/>
              </a:rPr>
              <a:t>O Colmeia é um grupo de extensão da UDESC. Nós trabalhamos com o tema de hardware e software livre, damos aulas, minicursos, palestras e fazemos alguns outros projetos.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47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900" y="1349025"/>
            <a:ext cx="3185375" cy="33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7"/>
          <p:cNvSpPr txBox="1"/>
          <p:nvPr/>
        </p:nvSpPr>
        <p:spPr>
          <a:xfrm>
            <a:off x="3041400" y="391994"/>
            <a:ext cx="3061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Quem Somos?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3"/>
          <p:cNvSpPr txBox="1"/>
          <p:nvPr>
            <p:ph idx="1" type="body"/>
          </p:nvPr>
        </p:nvSpPr>
        <p:spPr>
          <a:xfrm>
            <a:off x="892919" y="3775666"/>
            <a:ext cx="7358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Alexandre Werner - alexandrewudesc@gmail.com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5" name="Google Shape;565;p83"/>
          <p:cNvSpPr txBox="1"/>
          <p:nvPr>
            <p:ph idx="2" type="body"/>
          </p:nvPr>
        </p:nvSpPr>
        <p:spPr>
          <a:xfrm>
            <a:off x="10" y="2736449"/>
            <a:ext cx="9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4000"/>
              <a:buFont typeface="Helvetica Neue"/>
              <a:buNone/>
            </a:pPr>
            <a:r>
              <a:rPr lang="en-US" sz="4100"/>
              <a:t> PERGUNTAS?</a:t>
            </a:r>
            <a:endParaRPr sz="4100"/>
          </a:p>
        </p:txBody>
      </p:sp>
      <p:pic>
        <p:nvPicPr>
          <p:cNvPr id="566" name="Google Shape;566;p83"/>
          <p:cNvPicPr preferRelativeResize="0"/>
          <p:nvPr/>
        </p:nvPicPr>
        <p:blipFill rotWithShape="1">
          <a:blip r:embed="rId3">
            <a:alphaModFix/>
          </a:blip>
          <a:srcRect b="32081" l="24064" r="23803" t="10477"/>
          <a:stretch/>
        </p:blipFill>
        <p:spPr>
          <a:xfrm>
            <a:off x="3524413" y="372400"/>
            <a:ext cx="2095124" cy="2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3"/>
          <p:cNvSpPr txBox="1"/>
          <p:nvPr/>
        </p:nvSpPr>
        <p:spPr>
          <a:xfrm>
            <a:off x="0" y="5009550"/>
            <a:ext cx="9144000" cy="1338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568" name="Google Shape;568;p8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en-US" sz="900"/>
              <a:t>‹#›</a:t>
            </a:fld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4"/>
          <p:cNvSpPr txBox="1"/>
          <p:nvPr>
            <p:ph idx="4294967295" type="subTitle"/>
          </p:nvPr>
        </p:nvSpPr>
        <p:spPr>
          <a:xfrm>
            <a:off x="165513" y="3998268"/>
            <a:ext cx="6670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COLMEIA</a:t>
            </a:r>
            <a:r>
              <a:rPr b="0" i="0" lang="en-US" sz="27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Grupo de extensão em software e hardware livr</a:t>
            </a:r>
            <a:r>
              <a:rPr lang="en-US" sz="2700"/>
              <a:t>e</a:t>
            </a:r>
            <a:endParaRPr/>
          </a:p>
        </p:txBody>
      </p:sp>
      <p:pic>
        <p:nvPicPr>
          <p:cNvPr descr="Galería de imágenes" id="574" name="Google Shape;574;p84"/>
          <p:cNvPicPr preferRelativeResize="0"/>
          <p:nvPr/>
        </p:nvPicPr>
        <p:blipFill rotWithShape="1">
          <a:blip r:embed="rId3">
            <a:alphaModFix/>
          </a:blip>
          <a:srcRect b="3609" l="2244" r="2253" t="3609"/>
          <a:stretch/>
        </p:blipFill>
        <p:spPr>
          <a:xfrm>
            <a:off x="0" y="-105508"/>
            <a:ext cx="9144000" cy="3747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lería de imágenes" id="575" name="Google Shape;575;p84"/>
          <p:cNvPicPr preferRelativeResize="0"/>
          <p:nvPr/>
        </p:nvPicPr>
        <p:blipFill rotWithShape="1">
          <a:blip r:embed="rId4">
            <a:alphaModFix/>
          </a:blip>
          <a:srcRect b="8455" l="0" r="0" t="2631"/>
          <a:stretch/>
        </p:blipFill>
        <p:spPr>
          <a:xfrm>
            <a:off x="7745013" y="3778588"/>
            <a:ext cx="1291477" cy="117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912" y="3723688"/>
            <a:ext cx="1196026" cy="12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46" name="Google Shape;246;p48"/>
          <p:cNvSpPr txBox="1"/>
          <p:nvPr/>
        </p:nvSpPr>
        <p:spPr>
          <a:xfrm>
            <a:off x="4038350" y="1373400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3" marL="0" marR="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erriweather Sans"/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O Fab Lab Joinville é um local onde as pessoas se reúnem para compartilhar equipamentos e conhecimento.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3" marL="0" marR="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erriweather Sans"/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O laboratório faz parte de uma rede internacional de laboratórios de fabricação cujo objetivo é aproximar as pessoas da cultura maker e estimular o aprendizado e o surgimento de inovações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" name="Google Shape;247;p4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48"/>
          <p:cNvSpPr txBox="1"/>
          <p:nvPr/>
        </p:nvSpPr>
        <p:spPr>
          <a:xfrm>
            <a:off x="3041400" y="391994"/>
            <a:ext cx="3061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Quem Somos?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9" name="Google Shape;2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75" y="1237637"/>
            <a:ext cx="2810474" cy="33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56" name="Google Shape;256;p49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49"/>
          <p:cNvSpPr txBox="1"/>
          <p:nvPr/>
        </p:nvSpPr>
        <p:spPr>
          <a:xfrm>
            <a:off x="621750" y="3920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Os professores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8" name="Google Shape;2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75" y="1660938"/>
            <a:ext cx="3365249" cy="25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799" y="1660938"/>
            <a:ext cx="2946225" cy="25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66" name="Google Shape;266;p50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50"/>
          <p:cNvSpPr txBox="1"/>
          <p:nvPr/>
        </p:nvSpPr>
        <p:spPr>
          <a:xfrm>
            <a:off x="621750" y="392000"/>
            <a:ext cx="800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Agora é a vez de vocês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" name="Google Shape;268;p50"/>
          <p:cNvSpPr txBox="1"/>
          <p:nvPr/>
        </p:nvSpPr>
        <p:spPr>
          <a:xfrm>
            <a:off x="4038350" y="1373400"/>
            <a:ext cx="4613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3" marL="0" marR="0" rtl="0" algn="just">
              <a:lnSpc>
                <a:spcPct val="94444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erriweather Sans"/>
              <a:buNone/>
            </a:pPr>
            <a:r>
              <a:rPr lang="en-US" sz="2000">
                <a:latin typeface="Roboto Light"/>
                <a:ea typeface="Roboto Light"/>
                <a:cs typeface="Roboto Light"/>
                <a:sym typeface="Roboto Light"/>
              </a:rPr>
              <a:t>Nós também queremos saber quem vocês são!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3" marL="0" marR="0" rtl="0" algn="just">
              <a:lnSpc>
                <a:spcPct val="94444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erriweather Sans"/>
              <a:buNone/>
            </a:pPr>
            <a:r>
              <a:rPr lang="en-US" sz="2000">
                <a:latin typeface="Roboto Light"/>
                <a:ea typeface="Roboto Light"/>
                <a:cs typeface="Roboto Light"/>
                <a:sym typeface="Roboto Light"/>
              </a:rPr>
              <a:t>Abram a câmera e o microfone para se apresentar (se quiserem, é claro)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9" name="Google Shape;269;p50"/>
          <p:cNvPicPr preferRelativeResize="0"/>
          <p:nvPr/>
        </p:nvPicPr>
        <p:blipFill rotWithShape="1">
          <a:blip r:embed="rId3">
            <a:alphaModFix/>
          </a:blip>
          <a:srcRect b="20083" l="19952" r="25623" t="21331"/>
          <a:stretch/>
        </p:blipFill>
        <p:spPr>
          <a:xfrm>
            <a:off x="1366750" y="1852487"/>
            <a:ext cx="2031999" cy="218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76" name="Google Shape;276;p51"/>
          <p:cNvSpPr txBox="1"/>
          <p:nvPr/>
        </p:nvSpPr>
        <p:spPr>
          <a:xfrm>
            <a:off x="105100" y="1336000"/>
            <a:ext cx="4836600" cy="3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0075" lIns="500075" spcFirstLastPara="1" rIns="500075" wrap="square" tIns="500075">
            <a:noAutofit/>
          </a:bodyPr>
          <a:lstStyle/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O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intuito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deste curso é ensinar os fundamentos de eletrônica e programação através do arduino a vocês.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21428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Para tanto, vamos utilizar algumas ferramentas, como o tinkercad, para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introduzir-los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 às atividades, e posteriormente o arduino IDE junto com um kit de eletrônica físico, para executar o restante das </a:t>
            </a: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atividades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7" name="Google Shape;277;p51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51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O que vamos ver?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9" name="Google Shape;2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700" y="2363414"/>
            <a:ext cx="3684372" cy="12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/>
        </p:nvSpPr>
        <p:spPr>
          <a:xfrm>
            <a:off x="325" y="5014913"/>
            <a:ext cx="9144000" cy="128400"/>
          </a:xfrm>
          <a:prstGeom prst="rect">
            <a:avLst/>
          </a:prstGeom>
          <a:solidFill>
            <a:srgbClr val="FDD5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286" name="Google Shape;286;p52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52"/>
          <p:cNvSpPr txBox="1"/>
          <p:nvPr/>
        </p:nvSpPr>
        <p:spPr>
          <a:xfrm>
            <a:off x="593275" y="397575"/>
            <a:ext cx="803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Tinkercad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8" name="Google Shape;2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052" y="1228862"/>
            <a:ext cx="6303895" cy="35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